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71" r:id="rId10"/>
    <p:sldId id="272" r:id="rId11"/>
    <p:sldId id="287" r:id="rId12"/>
    <p:sldId id="269" r:id="rId13"/>
    <p:sldId id="273" r:id="rId14"/>
    <p:sldId id="274" r:id="rId15"/>
    <p:sldId id="263" r:id="rId16"/>
    <p:sldId id="265" r:id="rId17"/>
    <p:sldId id="267" r:id="rId18"/>
    <p:sldId id="266" r:id="rId19"/>
    <p:sldId id="268" r:id="rId20"/>
    <p:sldId id="276" r:id="rId21"/>
    <p:sldId id="275" r:id="rId22"/>
    <p:sldId id="277" r:id="rId23"/>
    <p:sldId id="279" r:id="rId24"/>
    <p:sldId id="278" r:id="rId25"/>
    <p:sldId id="280" r:id="rId26"/>
    <p:sldId id="281" r:id="rId27"/>
    <p:sldId id="284" r:id="rId28"/>
    <p:sldId id="282" r:id="rId29"/>
    <p:sldId id="285" r:id="rId30"/>
    <p:sldId id="286" r:id="rId31"/>
    <p:sldId id="283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4"/>
    <p:restoredTop sz="85373"/>
  </p:normalViewPr>
  <p:slideViewPr>
    <p:cSldViewPr snapToGrid="0" snapToObjects="1">
      <p:cViewPr varScale="1">
        <p:scale>
          <a:sx n="105" d="100"/>
          <a:sy n="105" d="100"/>
        </p:scale>
        <p:origin x="212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jpeg>
</file>

<file path=ppt/media/image22.png>
</file>

<file path=ppt/media/image23.gif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F22781-B301-4CB1-B0A7-12960A724000}" type="datetimeFigureOut">
              <a:rPr lang="en-US" smtClean="0"/>
              <a:t>2/27/24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B4CA65-0778-4303-89E7-B35D165B4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442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44CF7-6002-F102-EC0A-E10A984A1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6BDE8A-69BD-4E5C-7724-84DB5D246D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A481A6-C19A-7714-04D5-FFB15CAE86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59A82-F761-004E-F8D4-EB66CF1E7F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4CA65-0778-4303-89E7-B35D165B45F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307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68093-0ACB-F392-5453-1ECC8AE76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622772-908A-FB47-CFAB-A25A326762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D08293-1CC6-57E7-CAA6-13BB7ABA5A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EAE10F-ADFF-F699-D687-F885AA7006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4CA65-0778-4303-89E7-B35D165B45F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23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4CA65-0778-4303-89E7-B35D165B45F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19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76743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55888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08219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97338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8828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12022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98147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10388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39895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92153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64128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00F7C-9DD9-2348-93D8-4A875D4130CB}" type="datetimeFigureOut">
              <a:rPr lang="en-CN" smtClean="0"/>
              <a:t>2/27/24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2F42E-FAA7-A34C-BAB1-6E9597AC7BA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52387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ilianweng.github.io/posts/2021-09-25-train-large/" TargetMode="External"/><Relationship Id="rId5" Type="http://schemas.openxmlformats.org/officeDocument/2006/relationships/hyperlink" Target="https://www.tensorflow.org/guide/data_performance" TargetMode="Externa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api_docs/python/tf/keras/losses?version=nightly" TargetMode="External"/><Relationship Id="rId2" Type="http://schemas.openxmlformats.org/officeDocument/2006/relationships/hyperlink" Target="https://keras.io/api/losse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2E164-608C-2A47-9BF4-4B760A241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566310"/>
            <a:ext cx="7772400" cy="2387600"/>
          </a:xfrm>
        </p:spPr>
        <p:txBody>
          <a:bodyPr>
            <a:normAutofit/>
          </a:bodyPr>
          <a:lstStyle/>
          <a:p>
            <a:r>
              <a:rPr lang="en-CN" sz="5400" dirty="0"/>
              <a:t>Digging into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A58408-F882-114A-B1D6-2A79130C8E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N" dirty="0"/>
              <a:t>Xu Pan</a:t>
            </a:r>
          </a:p>
          <a:p>
            <a:r>
              <a:rPr lang="en-CN" dirty="0"/>
              <a:t>Compuataional Neuroscience CSC550/650</a:t>
            </a:r>
            <a:br>
              <a:rPr lang="en-CN" dirty="0"/>
            </a:br>
            <a:r>
              <a:rPr lang="en-CN" dirty="0"/>
              <a:t>202</a:t>
            </a:r>
            <a:r>
              <a:rPr lang="en-US" dirty="0"/>
              <a:t>4</a:t>
            </a:r>
            <a:r>
              <a:rPr lang="en-CN" dirty="0"/>
              <a:t> spring</a:t>
            </a:r>
          </a:p>
        </p:txBody>
      </p:sp>
    </p:spTree>
    <p:extLst>
      <p:ext uri="{BB962C8B-B14F-4D97-AF65-F5344CB8AC3E}">
        <p14:creationId xmlns:p14="http://schemas.microsoft.com/office/powerpoint/2010/main" val="3845228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4F07-1B80-D44F-AA92-6A6348D6B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</a:t>
            </a:r>
            <a:r>
              <a:rPr lang="en-US" dirty="0"/>
              <a:t>L</a:t>
            </a:r>
            <a:r>
              <a:rPr lang="en-CN" dirty="0"/>
              <a:t>earning algorithm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78415E-616F-CDBB-99C4-06FD125AC82D}"/>
              </a:ext>
            </a:extLst>
          </p:cNvPr>
          <p:cNvSpPr txBox="1"/>
          <p:nvPr/>
        </p:nvSpPr>
        <p:spPr>
          <a:xfrm>
            <a:off x="5024171" y="6022705"/>
            <a:ext cx="37388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dirty="0"/>
              <a:t>Further reading:</a:t>
            </a:r>
          </a:p>
          <a:p>
            <a:pPr marL="0" indent="0">
              <a:buNone/>
            </a:pPr>
            <a:r>
              <a:rPr lang="en-US" sz="1200" dirty="0"/>
              <a:t>https://en.wikipedia.org/wiki/Automatic_differentiation</a:t>
            </a:r>
          </a:p>
          <a:p>
            <a:pPr marL="0" indent="0">
              <a:buNone/>
            </a:pPr>
            <a:r>
              <a:rPr lang="en-US" sz="1200" dirty="0"/>
              <a:t>Build your own: https://sidsite.com/posts/autodiff/</a:t>
            </a:r>
            <a:endParaRPr lang="en-CN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CAD5B6-248F-7DBA-9B1A-465EA21132BD}"/>
              </a:ext>
            </a:extLst>
          </p:cNvPr>
          <p:cNvSpPr txBox="1"/>
          <p:nvPr/>
        </p:nvSpPr>
        <p:spPr>
          <a:xfrm>
            <a:off x="738378" y="1372391"/>
            <a:ext cx="3374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more complicated example: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8975F42-3EBA-A88F-E6CE-E7EEFF168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940" y="1833387"/>
            <a:ext cx="1843883" cy="1443039"/>
          </a:xfrm>
          <a:prstGeom prst="rect">
            <a:avLst/>
          </a:prstGeom>
        </p:spPr>
      </p:pic>
      <p:pic>
        <p:nvPicPr>
          <p:cNvPr id="3074" name="Picture 2" descr="undefined">
            <a:extLst>
              <a:ext uri="{FF2B5EF4-FFF2-40B4-BE49-F238E27FC236}">
                <a16:creationId xmlns:a16="http://schemas.microsoft.com/office/drawing/2014/main" id="{C1AED2C4-0D85-87B5-FC7B-6DBA1A87E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1060" y="2081793"/>
            <a:ext cx="5152940" cy="3004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8701C9-C649-46ED-4CD2-294AEE50A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40" y="3334049"/>
            <a:ext cx="851807" cy="4968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679D89-0AC4-F920-CB78-A273F9726F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313" y="3847443"/>
            <a:ext cx="2233739" cy="60497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EC0AD43-87F5-4AF3-736A-87BF99B9EC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495" y="4758289"/>
            <a:ext cx="1382383" cy="28211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CBECB28-BC8C-8587-CF53-99434FED2C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494" y="5118043"/>
            <a:ext cx="1156688" cy="25390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6EB64ED-3238-801D-A09C-5C8D93658C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1494" y="5427419"/>
            <a:ext cx="1156688" cy="25390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8A56639-1854-9841-B9EB-BDD99B4037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1494" y="5750591"/>
            <a:ext cx="1297748" cy="22569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CC61B82C-51BA-5BB1-857C-81E7458713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1494" y="6067297"/>
            <a:ext cx="2651919" cy="22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72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AB62B-DD56-8433-10A1-5F76224EB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7050" y="2766218"/>
            <a:ext cx="3504438" cy="1325563"/>
          </a:xfrm>
        </p:spPr>
        <p:txBody>
          <a:bodyPr>
            <a:normAutofit/>
          </a:bodyPr>
          <a:lstStyle/>
          <a:p>
            <a:r>
              <a:rPr lang="en-US" sz="6000" dirty="0" err="1"/>
              <a:t>NeuroAI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693154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igure 3">
            <a:extLst>
              <a:ext uri="{FF2B5EF4-FFF2-40B4-BE49-F238E27FC236}">
                <a16:creationId xmlns:a16="http://schemas.microsoft.com/office/drawing/2014/main" id="{D941F787-2E25-BFAE-F4FA-DC2FDC99A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5936" y="560614"/>
            <a:ext cx="2007870" cy="573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60226A-A329-8094-81B0-399489EFC428}"/>
              </a:ext>
            </a:extLst>
          </p:cNvPr>
          <p:cNvSpPr txBox="1"/>
          <p:nvPr/>
        </p:nvSpPr>
        <p:spPr>
          <a:xfrm>
            <a:off x="419497" y="3660426"/>
            <a:ext cx="535577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“</a:t>
            </a:r>
            <a:r>
              <a:rPr lang="en-US" b="0" i="0" dirty="0">
                <a:solidFill>
                  <a:srgbClr val="222222"/>
                </a:solidFill>
                <a:effectLst/>
                <a:latin typeface="Harding"/>
              </a:rPr>
              <a:t>ANNs offer a highly suitable computational language: sufficiently abstract to be computationally tractable and reproduce cognitive functions, while still being close enough to biology to relate to, implement and test neuroscientific hypotheses.</a:t>
            </a:r>
            <a:r>
              <a:rPr lang="zh-CN" altLang="en-US" b="0" i="0" dirty="0">
                <a:solidFill>
                  <a:srgbClr val="222222"/>
                </a:solidFill>
                <a:effectLst/>
                <a:cs typeface="Arial" panose="020B0604020202020204" pitchFamily="34" charset="0"/>
              </a:rPr>
              <a:t>”</a:t>
            </a:r>
            <a:endParaRPr lang="en-US" dirty="0"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5AF3F9-6F20-2503-3794-502E731B3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40" y="1306186"/>
            <a:ext cx="5236029" cy="160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279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igure 3">
            <a:extLst>
              <a:ext uri="{FF2B5EF4-FFF2-40B4-BE49-F238E27FC236}">
                <a16:creationId xmlns:a16="http://schemas.microsoft.com/office/drawing/2014/main" id="{D941F787-2E25-BFAE-F4FA-DC2FDC99A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5936" y="560614"/>
            <a:ext cx="2007870" cy="573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1DC113-65B6-A6DD-9924-F283DC8FB083}"/>
              </a:ext>
            </a:extLst>
          </p:cNvPr>
          <p:cNvSpPr txBox="1"/>
          <p:nvPr/>
        </p:nvSpPr>
        <p:spPr>
          <a:xfrm>
            <a:off x="340179" y="1073726"/>
            <a:ext cx="53557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22222"/>
                </a:solidFill>
                <a:effectLst/>
              </a:rPr>
              <a:t>“ANNs are defined by their </a:t>
            </a:r>
            <a:r>
              <a:rPr lang="en-US" b="0" i="0" dirty="0">
                <a:solidFill>
                  <a:srgbClr val="FF0000"/>
                </a:solidFill>
                <a:effectLst/>
              </a:rPr>
              <a:t>architecture</a:t>
            </a:r>
            <a:r>
              <a:rPr lang="en-US" b="0" i="0" dirty="0">
                <a:solidFill>
                  <a:srgbClr val="222222"/>
                </a:solidFill>
                <a:effectLst/>
              </a:rPr>
              <a:t>, </a:t>
            </a:r>
            <a:r>
              <a:rPr lang="en-US" b="0" i="0" dirty="0">
                <a:solidFill>
                  <a:srgbClr val="00B050"/>
                </a:solidFill>
                <a:effectLst/>
              </a:rPr>
              <a:t>data set statistics</a:t>
            </a:r>
            <a:r>
              <a:rPr lang="en-US" b="0" i="0" dirty="0">
                <a:solidFill>
                  <a:srgbClr val="222222"/>
                </a:solidFill>
                <a:effectLst/>
              </a:rPr>
              <a:t>, </a:t>
            </a:r>
            <a:r>
              <a:rPr lang="en-US" b="0" i="0" dirty="0">
                <a:solidFill>
                  <a:srgbClr val="0070C0"/>
                </a:solidFill>
                <a:effectLst/>
              </a:rPr>
              <a:t>objectives</a:t>
            </a:r>
            <a:r>
              <a:rPr lang="en-US" b="0" i="0" dirty="0">
                <a:solidFill>
                  <a:srgbClr val="222222"/>
                </a:solidFill>
                <a:effectLst/>
              </a:rPr>
              <a:t> and </a:t>
            </a:r>
            <a:r>
              <a:rPr lang="en-US" b="0" i="0" dirty="0">
                <a:solidFill>
                  <a:srgbClr val="7030A0"/>
                </a:solidFill>
                <a:effectLst/>
              </a:rPr>
              <a:t>learning rules</a:t>
            </a:r>
            <a:r>
              <a:rPr lang="en-US" b="0" i="0" dirty="0">
                <a:solidFill>
                  <a:srgbClr val="222222"/>
                </a:solidFill>
                <a:effectLst/>
              </a:rPr>
              <a:t>, which can be mapped onto central questions of brain science</a:t>
            </a:r>
            <a:r>
              <a:rPr lang="en-US" dirty="0">
                <a:solidFill>
                  <a:srgbClr val="222222"/>
                </a:solidFill>
              </a:rPr>
              <a:t>. </a:t>
            </a:r>
          </a:p>
          <a:p>
            <a:endParaRPr lang="en-US" b="0" i="0" dirty="0">
              <a:solidFill>
                <a:srgbClr val="222222"/>
              </a:solidFill>
              <a:effectLst/>
            </a:endParaRPr>
          </a:p>
          <a:p>
            <a:r>
              <a:rPr lang="en-US" b="0" i="0" dirty="0">
                <a:solidFill>
                  <a:srgbClr val="222222"/>
                </a:solidFill>
                <a:effectLst/>
              </a:rPr>
              <a:t>This includes </a:t>
            </a:r>
          </a:p>
          <a:p>
            <a:r>
              <a:rPr lang="en-US" b="0" i="0" dirty="0">
                <a:solidFill>
                  <a:srgbClr val="FF0000"/>
                </a:solidFill>
                <a:effectLst/>
              </a:rPr>
              <a:t>disentangling the interacting contributions of pre-specified structure (for ANNs: determined by the architecture) </a:t>
            </a:r>
            <a:r>
              <a:rPr lang="en-US" b="0" i="0" dirty="0">
                <a:solidFill>
                  <a:srgbClr val="00B050"/>
                </a:solidFill>
                <a:effectLst/>
              </a:rPr>
              <a:t>and experienced input (for ANNs: training data set), </a:t>
            </a:r>
          </a:p>
          <a:p>
            <a:endParaRPr lang="en-US" b="0" i="0" dirty="0">
              <a:solidFill>
                <a:srgbClr val="222222"/>
              </a:solidFill>
              <a:effectLst/>
            </a:endParaRPr>
          </a:p>
          <a:p>
            <a:r>
              <a:rPr lang="en-US" b="0" i="0" dirty="0">
                <a:solidFill>
                  <a:srgbClr val="0070C0"/>
                </a:solidFill>
                <a:effectLst/>
              </a:rPr>
              <a:t>why neural selectivity in any given brain region is the way it is (for ANNs: which objectives are being optimized) </a:t>
            </a:r>
            <a:r>
              <a:rPr lang="en-US" b="0" i="0" dirty="0">
                <a:solidFill>
                  <a:srgbClr val="222222"/>
                </a:solidFill>
                <a:effectLst/>
              </a:rPr>
              <a:t>and </a:t>
            </a:r>
          </a:p>
          <a:p>
            <a:endParaRPr lang="en-US" b="0" i="0" dirty="0">
              <a:solidFill>
                <a:srgbClr val="222222"/>
              </a:solidFill>
              <a:effectLst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</a:rPr>
              <a:t>how the brain may adjust its internal representations (for ANNs: credit assignment or learning rules).”</a:t>
            </a:r>
            <a:endParaRPr 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128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4">
            <a:extLst>
              <a:ext uri="{FF2B5EF4-FFF2-40B4-BE49-F238E27FC236}">
                <a16:creationId xmlns:a16="http://schemas.microsoft.com/office/drawing/2014/main" id="{D65138C1-62CA-18EC-04D1-8DE770C72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671" y="558435"/>
            <a:ext cx="6168657" cy="5894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386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C95B0-FC53-6199-811C-172AD5285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Encoding Models</a:t>
            </a:r>
            <a:endParaRPr lang="en-US" sz="4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E2A79C-96E0-3CD9-6DDB-3F4455911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5229" y="2452743"/>
            <a:ext cx="5304457" cy="2099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NSORIUM 2023 schematic">
            <a:extLst>
              <a:ext uri="{FF2B5EF4-FFF2-40B4-BE49-F238E27FC236}">
                <a16:creationId xmlns:a16="http://schemas.microsoft.com/office/drawing/2014/main" id="{FF8C0AED-0F4C-B411-996C-AFA52ED69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155" y="4879899"/>
            <a:ext cx="6140606" cy="161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DFB91A-678A-EDA4-546D-AAF78522D39F}"/>
              </a:ext>
            </a:extLst>
          </p:cNvPr>
          <p:cNvSpPr txBox="1"/>
          <p:nvPr/>
        </p:nvSpPr>
        <p:spPr>
          <a:xfrm>
            <a:off x="628650" y="1515001"/>
            <a:ext cx="75791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</a:rPr>
              <a:t>“T</a:t>
            </a:r>
            <a:r>
              <a:rPr lang="en-US" b="0" i="0" dirty="0">
                <a:solidFill>
                  <a:srgbClr val="222222"/>
                </a:solidFill>
                <a:effectLst/>
              </a:rPr>
              <a:t>he activity of each biological unit (neuron or voxel) is predicted as a linear combination of ANN unit activations.”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40E893-C3B0-96E3-6012-23041DE85424}"/>
              </a:ext>
            </a:extLst>
          </p:cNvPr>
          <p:cNvSpPr txBox="1"/>
          <p:nvPr/>
        </p:nvSpPr>
        <p:spPr>
          <a:xfrm>
            <a:off x="476247" y="2921168"/>
            <a:ext cx="15016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/>
              <a:t>Algonauts</a:t>
            </a:r>
            <a:endParaRPr lang="en-US" sz="2000" dirty="0"/>
          </a:p>
          <a:p>
            <a:r>
              <a:rPr lang="en-US" sz="2000" dirty="0"/>
              <a:t>Sensorium</a:t>
            </a:r>
          </a:p>
          <a:p>
            <a:r>
              <a:rPr lang="en-US" sz="2000" dirty="0"/>
              <a:t>Brain-score</a:t>
            </a:r>
          </a:p>
        </p:txBody>
      </p:sp>
    </p:spTree>
    <p:extLst>
      <p:ext uri="{BB962C8B-B14F-4D97-AF65-F5344CB8AC3E}">
        <p14:creationId xmlns:p14="http://schemas.microsoft.com/office/powerpoint/2010/main" val="2524574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C95B0-FC53-6199-811C-172AD5285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Representational Similarity Analysis</a:t>
            </a:r>
          </a:p>
        </p:txBody>
      </p:sp>
      <p:pic>
        <p:nvPicPr>
          <p:cNvPr id="2052" name="Picture 4" descr="toolboxes">
            <a:extLst>
              <a:ext uri="{FF2B5EF4-FFF2-40B4-BE49-F238E27FC236}">
                <a16:creationId xmlns:a16="http://schemas.microsoft.com/office/drawing/2014/main" id="{6A15B2DB-DD74-30A9-84BA-93A15101F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094" y="2574654"/>
            <a:ext cx="4091812" cy="391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010DF2-85C0-BF53-D63B-E435008C0B44}"/>
              </a:ext>
            </a:extLst>
          </p:cNvPr>
          <p:cNvSpPr txBox="1"/>
          <p:nvPr/>
        </p:nvSpPr>
        <p:spPr>
          <a:xfrm>
            <a:off x="754566" y="1458165"/>
            <a:ext cx="74824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Harding"/>
              </a:rPr>
              <a:t>“RSA characterizes the internal representations of a system by quantifying the dissimilarities between the population activity patterns during different experimental conditions</a:t>
            </a:r>
            <a:r>
              <a:rPr lang="en-US" dirty="0">
                <a:solidFill>
                  <a:srgbClr val="222222"/>
                </a:solidFill>
                <a:latin typeface="Harding"/>
              </a:rPr>
              <a:t>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642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C95B0-FC53-6199-811C-172AD5285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Representational Similarity Analysis</a:t>
            </a:r>
          </a:p>
        </p:txBody>
      </p:sp>
      <p:pic>
        <p:nvPicPr>
          <p:cNvPr id="2054" name="Picture 6" descr="MRC Cognition and Brain Sciences Unit - University of Cambridge">
            <a:extLst>
              <a:ext uri="{FF2B5EF4-FFF2-40B4-BE49-F238E27FC236}">
                <a16:creationId xmlns:a16="http://schemas.microsoft.com/office/drawing/2014/main" id="{320ADA95-414C-0D6C-D201-F3A3EE9E3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213638"/>
            <a:ext cx="7976082" cy="3813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7922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C95B0-FC53-6199-811C-172AD5285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Representational Similarity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F1101D-EA65-B83D-EDD9-899ADBC34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173" y="1690689"/>
            <a:ext cx="3702368" cy="44480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BD632B-605B-AE07-596E-B831832A10C6}"/>
              </a:ext>
            </a:extLst>
          </p:cNvPr>
          <p:cNvSpPr txBox="1"/>
          <p:nvPr/>
        </p:nvSpPr>
        <p:spPr>
          <a:xfrm>
            <a:off x="6596064" y="3335625"/>
            <a:ext cx="13554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Correlation</a:t>
            </a:r>
            <a:endParaRPr lang="en-US" sz="2000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54A3EC3B-07E6-D1FC-7ACD-923F3B4CE539}"/>
              </a:ext>
            </a:extLst>
          </p:cNvPr>
          <p:cNvSpPr/>
          <p:nvPr/>
        </p:nvSpPr>
        <p:spPr>
          <a:xfrm>
            <a:off x="5416389" y="2240280"/>
            <a:ext cx="1048704" cy="2590800"/>
          </a:xfrm>
          <a:prstGeom prst="righ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440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C95B0-FC53-6199-811C-172AD5285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Representational Similarity Analysis</a:t>
            </a:r>
          </a:p>
        </p:txBody>
      </p:sp>
      <p:pic>
        <p:nvPicPr>
          <p:cNvPr id="3" name="Picture 2" descr="figure 1">
            <a:extLst>
              <a:ext uri="{FF2B5EF4-FFF2-40B4-BE49-F238E27FC236}">
                <a16:creationId xmlns:a16="http://schemas.microsoft.com/office/drawing/2014/main" id="{4CF418B1-C5BA-09A9-EE10-AD4038498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92"/>
          <a:stretch>
            <a:fillRect/>
          </a:stretch>
        </p:blipFill>
        <p:spPr bwMode="auto">
          <a:xfrm>
            <a:off x="576611" y="1782336"/>
            <a:ext cx="7543800" cy="420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BEF853B2-026F-497D-DC5B-106B2E9044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1750" y="6125736"/>
            <a:ext cx="32861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1400" dirty="0"/>
              <a:t>Figure from Saxe, </a:t>
            </a:r>
            <a:r>
              <a:rPr lang="en-US" altLang="zh-CN" sz="1400" dirty="0" err="1"/>
              <a:t>Nelli</a:t>
            </a:r>
            <a:r>
              <a:rPr lang="en-US" altLang="zh-CN" sz="1400" dirty="0"/>
              <a:t>, Summerfield, 2021</a:t>
            </a: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72422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18C3-B086-AE4A-92EF-42F34BC03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components of DL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02B79-EFA0-D240-861E-E42BF62C5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/>
              <a:t>Data </a:t>
            </a:r>
            <a:endParaRPr lang="en-US" dirty="0"/>
          </a:p>
          <a:p>
            <a:r>
              <a:rPr lang="en-US" dirty="0"/>
              <a:t>Architecture</a:t>
            </a:r>
            <a:endParaRPr lang="en-CN" dirty="0"/>
          </a:p>
          <a:p>
            <a:r>
              <a:rPr lang="en-CN" dirty="0"/>
              <a:t>Loss function</a:t>
            </a:r>
          </a:p>
          <a:p>
            <a:r>
              <a:rPr lang="en-US" dirty="0"/>
              <a:t>L</a:t>
            </a:r>
            <a:r>
              <a:rPr lang="en-CN"/>
              <a:t>earning </a:t>
            </a:r>
            <a:r>
              <a:rPr lang="en-US" dirty="0"/>
              <a:t>rules</a:t>
            </a:r>
            <a:endParaRPr lang="en-CN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887466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8A886D-724F-8DF0-358A-5DFBBD547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4">
            <a:extLst>
              <a:ext uri="{FF2B5EF4-FFF2-40B4-BE49-F238E27FC236}">
                <a16:creationId xmlns:a16="http://schemas.microsoft.com/office/drawing/2014/main" id="{DB1962A3-4BFE-431F-CEED-38D85ABCC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671" y="558435"/>
            <a:ext cx="6168657" cy="5894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63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03D90-C1ED-18FF-9876-9350AD62F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BCCC9-EB3D-5423-2367-171B57407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Behavioral agreement </a:t>
            </a:r>
            <a:endParaRPr lang="en-US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F1579D-9BBC-68E3-162E-51FA5BFB9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681" y="1601479"/>
            <a:ext cx="3981334" cy="43902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30DE97-0C1C-6857-B0B8-D5448E4A1CF9}"/>
              </a:ext>
            </a:extLst>
          </p:cNvPr>
          <p:cNvSpPr txBox="1"/>
          <p:nvPr/>
        </p:nvSpPr>
        <p:spPr>
          <a:xfrm>
            <a:off x="6132706" y="6105982"/>
            <a:ext cx="248672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Tuli, Shikhar, et al. 2021.</a:t>
            </a:r>
            <a:endParaRPr lang="en-US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7D3F79-96E9-C2E3-FEAD-DBE79FB9A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040" y="3138913"/>
            <a:ext cx="4135960" cy="15190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56AF2F-4C14-8A8E-4D8A-04E19C822023}"/>
              </a:ext>
            </a:extLst>
          </p:cNvPr>
          <p:cNvSpPr txBox="1"/>
          <p:nvPr/>
        </p:nvSpPr>
        <p:spPr>
          <a:xfrm>
            <a:off x="1560706" y="4714267"/>
            <a:ext cx="229018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Geirhos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Robert, et al. 2018.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24344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DE549-8E14-BD2A-6890-D637CD7CE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5423-6735-8670-ED70-22A3D518D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Behavioral agreement </a:t>
            </a:r>
            <a:endParaRPr lang="en-US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3C5BA1-5B4E-8A4F-0A5A-0057FEF04B46}"/>
              </a:ext>
            </a:extLst>
          </p:cNvPr>
          <p:cNvSpPr txBox="1"/>
          <p:nvPr/>
        </p:nvSpPr>
        <p:spPr>
          <a:xfrm>
            <a:off x="702527" y="1777948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Adversarial attacks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F49B7B5-5B9C-4B5C-5603-293731F37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635" y="3042425"/>
            <a:ext cx="5460729" cy="2165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28941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62144-C915-1D8F-92F7-C5F51B22E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4">
            <a:extLst>
              <a:ext uri="{FF2B5EF4-FFF2-40B4-BE49-F238E27FC236}">
                <a16:creationId xmlns:a16="http://schemas.microsoft.com/office/drawing/2014/main" id="{75E78FAD-5D10-511C-A13F-C15A4441D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671" y="558435"/>
            <a:ext cx="6168657" cy="5894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8382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EF792-29AD-0615-FE5B-FDAC6CD2E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8F844-9AC0-9A0B-D3EA-B25594066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In-silico electrophysiology</a:t>
            </a:r>
            <a:endParaRPr lang="en-US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B5A0F0-C114-478C-CF0B-5B47E1985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284" y="2003270"/>
            <a:ext cx="5184155" cy="965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294ADA-E4AA-3330-2814-A716FDE93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353" y="3627747"/>
            <a:ext cx="5095233" cy="224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324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5365E-F707-A6FC-05B0-BE45D8860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A8D50-21DC-401F-68B4-26B5F5FE3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In-silico electrophysiology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1E0C76-FF47-7423-1FBA-DD0CFD6D4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70" y="1690689"/>
            <a:ext cx="6314372" cy="462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28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70645-06FF-4326-A889-FCF9C6B34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6EE-F16F-3CE5-A014-5B3CB8621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In-silico electrophysiology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8CF9D5-B3CD-C4C2-11BE-142C84407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44624"/>
            <a:ext cx="7810500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730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E60E0-88C4-6B32-6E77-D44023125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F9D10-9CB3-59A1-BBDF-28D209F6E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In-silico electrophysiology</a:t>
            </a:r>
            <a:endParaRPr lang="en-US" sz="40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3F2376-260B-418A-6858-827C78069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435" y="2838999"/>
            <a:ext cx="5627649" cy="16784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9C9E10-AAB9-9C83-A692-7B6D3FF9C64B}"/>
              </a:ext>
            </a:extLst>
          </p:cNvPr>
          <p:cNvSpPr txBox="1"/>
          <p:nvPr/>
        </p:nvSpPr>
        <p:spPr>
          <a:xfrm>
            <a:off x="3572462" y="6428522"/>
            <a:ext cx="56875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Pan, X., DeForge A., Schwartz O. (2023) Generalizing biological surround suppression based on center surround similarity via deep neural network models. </a:t>
            </a:r>
            <a:r>
              <a:rPr lang="en-US" sz="1100" i="1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PLoS</a:t>
            </a:r>
            <a:r>
              <a:rPr lang="en-US" sz="1100" i="1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sz="1100" i="1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Comput</a:t>
            </a:r>
            <a:r>
              <a:rPr lang="en-US" sz="1100" i="1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Biol</a:t>
            </a:r>
            <a:r>
              <a:rPr lang="en-US" sz="1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530864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871E5-634F-88BE-EC84-A4D7A78FB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7E7D-3DEB-DC42-6718-F485C7CE5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In-silico electrophysiology</a:t>
            </a:r>
            <a:endParaRPr lang="en-US" sz="4000" dirty="0"/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F1B2D037-764C-1174-D28B-0F0301DE2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417" y="3997193"/>
            <a:ext cx="1779763" cy="186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2EBF1CD7-BCC3-3DC2-F214-795916529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328" y="2309858"/>
            <a:ext cx="4193702" cy="1397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7BDF0F81-6565-E7D0-A6FA-66D826664B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6" t="64537" r="59617" b="4344"/>
          <a:stretch/>
        </p:blipFill>
        <p:spPr bwMode="auto">
          <a:xfrm>
            <a:off x="4572001" y="3898769"/>
            <a:ext cx="1537744" cy="1825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8104591-1747-48B4-4EDB-81FB4ECA97D6}"/>
              </a:ext>
            </a:extLst>
          </p:cNvPr>
          <p:cNvSpPr txBox="1"/>
          <p:nvPr/>
        </p:nvSpPr>
        <p:spPr>
          <a:xfrm>
            <a:off x="3572462" y="6428522"/>
            <a:ext cx="56875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Pan, X., DeForge A., Schwartz O. (2023) Generalizing biological surround suppression based on center surround similarity via deep neural network models. </a:t>
            </a:r>
            <a:r>
              <a:rPr lang="en-US" sz="1100" i="1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PLoS</a:t>
            </a:r>
            <a:r>
              <a:rPr lang="en-US" sz="1100" i="1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sz="1100" i="1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Comput</a:t>
            </a:r>
            <a:r>
              <a:rPr lang="en-US" sz="1100" i="1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Biol</a:t>
            </a:r>
            <a:r>
              <a:rPr lang="en-US" sz="1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4388654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081A6-769D-1C98-5D1A-B157C25E5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7D357-343E-6572-C699-D240D8C18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Feature visualization</a:t>
            </a:r>
            <a:endParaRPr lang="en-US" sz="4000" dirty="0"/>
          </a:p>
        </p:txBody>
      </p:sp>
      <p:pic>
        <p:nvPicPr>
          <p:cNvPr id="3074" name="Picture 2" descr="png">
            <a:extLst>
              <a:ext uri="{FF2B5EF4-FFF2-40B4-BE49-F238E27FC236}">
                <a16:creationId xmlns:a16="http://schemas.microsoft.com/office/drawing/2014/main" id="{698E787A-AF0F-AEB8-9973-BC9F2B741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35" y="2834733"/>
            <a:ext cx="2956404" cy="2436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ogception">
            <a:extLst>
              <a:ext uri="{FF2B5EF4-FFF2-40B4-BE49-F238E27FC236}">
                <a16:creationId xmlns:a16="http://schemas.microsoft.com/office/drawing/2014/main" id="{38E33A62-5FC9-73DE-514D-1B455AB7E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151" y="2834732"/>
            <a:ext cx="2956404" cy="2436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9E8D65-832F-E962-9022-683D6649E1C7}"/>
              </a:ext>
            </a:extLst>
          </p:cNvPr>
          <p:cNvSpPr txBox="1"/>
          <p:nvPr/>
        </p:nvSpPr>
        <p:spPr>
          <a:xfrm>
            <a:off x="3582755" y="1962615"/>
            <a:ext cx="19784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Deep dream</a:t>
            </a:r>
            <a:endParaRPr lang="en-US" sz="28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DBABE47-8A49-67A7-CF62-92F02DA6BABE}"/>
              </a:ext>
            </a:extLst>
          </p:cNvPr>
          <p:cNvSpPr/>
          <p:nvPr/>
        </p:nvSpPr>
        <p:spPr>
          <a:xfrm>
            <a:off x="4233284" y="3791415"/>
            <a:ext cx="810322" cy="453483"/>
          </a:xfrm>
          <a:prstGeom prst="rightArrow">
            <a:avLst/>
          </a:prstGeom>
          <a:noFill/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D481A7-C8E7-03F7-2C9F-FAE2D5EF2F86}"/>
              </a:ext>
            </a:extLst>
          </p:cNvPr>
          <p:cNvSpPr txBox="1"/>
          <p:nvPr/>
        </p:nvSpPr>
        <p:spPr>
          <a:xfrm>
            <a:off x="5043606" y="6472118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https://www.tensorflow.org/tutorials/generative/deepdream</a:t>
            </a:r>
          </a:p>
        </p:txBody>
      </p:sp>
    </p:spTree>
    <p:extLst>
      <p:ext uri="{BB962C8B-B14F-4D97-AF65-F5344CB8AC3E}">
        <p14:creationId xmlns:p14="http://schemas.microsoft.com/office/powerpoint/2010/main" val="91537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58AB3-2845-054F-B8C6-12E580AD8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CN"/>
              <a:t>Data </a:t>
            </a:r>
            <a:r>
              <a:rPr lang="en-CN" dirty="0"/>
              <a:t>pipline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D2076-E468-834B-AD55-6735DBD3F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316" y="2965127"/>
            <a:ext cx="1524000" cy="1320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589548-6D89-A949-B57D-9855EE3AE8AC}"/>
              </a:ext>
            </a:extLst>
          </p:cNvPr>
          <p:cNvSpPr txBox="1"/>
          <p:nvPr/>
        </p:nvSpPr>
        <p:spPr>
          <a:xfrm>
            <a:off x="555770" y="4353395"/>
            <a:ext cx="15822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Hard drive</a:t>
            </a:r>
          </a:p>
          <a:p>
            <a:r>
              <a:rPr lang="en-CN" dirty="0"/>
              <a:t>SSD</a:t>
            </a:r>
          </a:p>
          <a:p>
            <a:r>
              <a:rPr lang="en-CN" dirty="0"/>
              <a:t>Clould storage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94F04F-C5CC-A148-AAF9-B770BC61E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7684" y="3111177"/>
            <a:ext cx="1968500" cy="102870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42AAA634-6F25-DE45-BDB6-106F9BA779F4}"/>
              </a:ext>
            </a:extLst>
          </p:cNvPr>
          <p:cNvSpPr/>
          <p:nvPr/>
        </p:nvSpPr>
        <p:spPr>
          <a:xfrm>
            <a:off x="2176330" y="3347500"/>
            <a:ext cx="1050325" cy="543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B03BD-9E98-D94C-A51E-868FBB12C76B}"/>
              </a:ext>
            </a:extLst>
          </p:cNvPr>
          <p:cNvSpPr txBox="1"/>
          <p:nvPr/>
        </p:nvSpPr>
        <p:spPr>
          <a:xfrm>
            <a:off x="3444156" y="4283070"/>
            <a:ext cx="1940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RAM</a:t>
            </a:r>
          </a:p>
          <a:p>
            <a:r>
              <a:rPr lang="en-CN" dirty="0"/>
              <a:t>Virtual memory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04BDE68E-8311-754F-A527-88274C83A9BB}"/>
              </a:ext>
            </a:extLst>
          </p:cNvPr>
          <p:cNvSpPr/>
          <p:nvPr/>
        </p:nvSpPr>
        <p:spPr>
          <a:xfrm>
            <a:off x="5521927" y="3347499"/>
            <a:ext cx="1050325" cy="543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026" name="Picture 2" descr="NVIDIA Tesla T4 - GPU computing processor - Tesla T4 - 16 GB">
            <a:extLst>
              <a:ext uri="{FF2B5EF4-FFF2-40B4-BE49-F238E27FC236}">
                <a16:creationId xmlns:a16="http://schemas.microsoft.com/office/drawing/2014/main" id="{F50507F4-2459-9D49-BA39-2EDAE2C84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846" y="2836043"/>
            <a:ext cx="2471790" cy="144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77854C2-1FCE-4B49-8009-1C04A84D2A40}"/>
              </a:ext>
            </a:extLst>
          </p:cNvPr>
          <p:cNvSpPr txBox="1"/>
          <p:nvPr/>
        </p:nvSpPr>
        <p:spPr>
          <a:xfrm>
            <a:off x="7046102" y="4236903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GPU memory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8EB4AC-23E0-234B-8F8B-F762EFE4591B}"/>
              </a:ext>
            </a:extLst>
          </p:cNvPr>
          <p:cNvSpPr txBox="1"/>
          <p:nvPr/>
        </p:nvSpPr>
        <p:spPr>
          <a:xfrm>
            <a:off x="617554" y="1582724"/>
            <a:ext cx="58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Goal: Feed GPU a batch of training data (input output pairs)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90FE2B-4203-9443-9D78-D3CA39759F17}"/>
              </a:ext>
            </a:extLst>
          </p:cNvPr>
          <p:cNvSpPr txBox="1"/>
          <p:nvPr/>
        </p:nvSpPr>
        <p:spPr>
          <a:xfrm>
            <a:off x="538597" y="6171884"/>
            <a:ext cx="711514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dirty="0">
                <a:hlinkClick r:id="rId5"/>
              </a:rPr>
              <a:t>https://www.tensorflow.org/guide/data</a:t>
            </a:r>
            <a:r>
              <a:rPr lang="en-CN">
                <a:hlinkClick r:id="rId5"/>
              </a:rPr>
              <a:t>_performance</a:t>
            </a:r>
            <a:endParaRPr lang="en-US" dirty="0"/>
          </a:p>
          <a:p>
            <a:r>
              <a:rPr lang="en-CN">
                <a:hlinkClick r:id="rId6"/>
              </a:rPr>
              <a:t>https://lilianweng.github.io/posts/2021-09-25-train-large/</a:t>
            </a:r>
            <a:endParaRPr lang="en-US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7002272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F87ED-70DC-B279-0E63-4A6B71241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3CC74-2898-2D19-55D4-53BCFDAAB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Feature visualization</a:t>
            </a:r>
            <a:endParaRPr lang="en-US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B5694D-2E70-91C8-E150-E6FFF090C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321" y="2226991"/>
            <a:ext cx="7073358" cy="34540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11A3AD-0B9C-AE5F-7F5A-56D44C9849B3}"/>
              </a:ext>
            </a:extLst>
          </p:cNvPr>
          <p:cNvSpPr txBox="1"/>
          <p:nvPr/>
        </p:nvSpPr>
        <p:spPr>
          <a:xfrm>
            <a:off x="4761571" y="6345178"/>
            <a:ext cx="4572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Olah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Chris, Alexander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Mordvintsev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and Ludwig Schubert. "Feature visualization."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Distill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2.11 (2017): e7.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8269789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58BFB-BEBF-9A74-CC77-8BD9897D0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9B21-735D-5BA8-8294-A2A1ACD33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In-silico electrophysiology</a:t>
            </a:r>
            <a:endParaRPr lang="en-US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FCC729-FF8D-00D5-0C89-D28615EEC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1" r="27750" b="57043"/>
          <a:stretch>
            <a:fillRect/>
          </a:stretch>
        </p:blipFill>
        <p:spPr bwMode="auto">
          <a:xfrm>
            <a:off x="2390669" y="3011636"/>
            <a:ext cx="1700689" cy="14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D0B770-CC37-EABC-002C-5DC8B30CE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57" r="51125" b="2"/>
          <a:stretch>
            <a:fillRect/>
          </a:stretch>
        </p:blipFill>
        <p:spPr bwMode="auto">
          <a:xfrm>
            <a:off x="4487756" y="2231413"/>
            <a:ext cx="1833419" cy="1557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Left Brace 9">
            <a:extLst>
              <a:ext uri="{FF2B5EF4-FFF2-40B4-BE49-F238E27FC236}">
                <a16:creationId xmlns:a16="http://schemas.microsoft.com/office/drawing/2014/main" id="{19D235E1-E9F5-E63B-5C60-1A048049B3CE}"/>
              </a:ext>
            </a:extLst>
          </p:cNvPr>
          <p:cNvSpPr/>
          <p:nvPr/>
        </p:nvSpPr>
        <p:spPr>
          <a:xfrm>
            <a:off x="3979756" y="2978300"/>
            <a:ext cx="445966" cy="1691840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6E0E26-D979-1BE9-1A1D-3C5CEB8ED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62" t="56131"/>
          <a:stretch>
            <a:fillRect/>
          </a:stretch>
        </p:blipFill>
        <p:spPr bwMode="auto">
          <a:xfrm>
            <a:off x="4533794" y="3818087"/>
            <a:ext cx="1771477" cy="1511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FC21FB-AFF1-27C7-E0FA-23A7DA92B968}"/>
              </a:ext>
            </a:extLst>
          </p:cNvPr>
          <p:cNvSpPr txBox="1"/>
          <p:nvPr/>
        </p:nvSpPr>
        <p:spPr>
          <a:xfrm>
            <a:off x="3572462" y="6428522"/>
            <a:ext cx="56875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Pan, X., DeForge A., Schwartz O. (2023) Generalizing biological surround suppression based on center surround similarity via deep neural network models. </a:t>
            </a:r>
            <a:r>
              <a:rPr lang="en-US" sz="1100" i="1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PLoS</a:t>
            </a:r>
            <a:r>
              <a:rPr lang="en-US" sz="1100" i="1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sz="1100" i="1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Comput</a:t>
            </a:r>
            <a:r>
              <a:rPr lang="en-US" sz="1100" i="1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Biol</a:t>
            </a:r>
            <a:r>
              <a:rPr lang="en-US" sz="1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213288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88EA9-F796-5E43-9318-EB904AA54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CN"/>
              <a:t>Network </a:t>
            </a:r>
            <a:r>
              <a:rPr lang="en-CN" dirty="0"/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F53C5-2E1D-AB49-9703-2C8DBB21B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Dense, convolution, attention…</a:t>
            </a:r>
          </a:p>
          <a:p>
            <a:r>
              <a:rPr lang="en-CN" dirty="0"/>
              <a:t>Skip connections</a:t>
            </a:r>
          </a:p>
          <a:p>
            <a:r>
              <a:rPr lang="en-CN" dirty="0"/>
              <a:t>Modular</a:t>
            </a:r>
          </a:p>
          <a:p>
            <a:r>
              <a:rPr lang="en-CN" dirty="0"/>
              <a:t>Other computation: pooling, dropout…</a:t>
            </a:r>
          </a:p>
          <a:p>
            <a:endParaRPr lang="en-CN" dirty="0"/>
          </a:p>
          <a:p>
            <a:pPr marL="0" indent="0">
              <a:buNone/>
            </a:pPr>
            <a:r>
              <a:rPr lang="en-CN" dirty="0">
                <a:solidFill>
                  <a:srgbClr val="FF0000"/>
                </a:solidFill>
              </a:rPr>
              <a:t>One thing in common: n x (linear + nonlinear)</a:t>
            </a:r>
          </a:p>
        </p:txBody>
      </p:sp>
    </p:spTree>
    <p:extLst>
      <p:ext uri="{BB962C8B-B14F-4D97-AF65-F5344CB8AC3E}">
        <p14:creationId xmlns:p14="http://schemas.microsoft.com/office/powerpoint/2010/main" val="3478682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5F46D-0EBC-4940-BB7D-A2CE21DA7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 </a:t>
            </a:r>
            <a:r>
              <a:rPr lang="en-CN"/>
              <a:t>Loss </a:t>
            </a:r>
            <a:r>
              <a:rPr lang="en-CN" dirty="0"/>
              <a:t>function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5C74FD-C044-3447-A83E-C1F8BCCF6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https://keras.io/api/losses/</a:t>
            </a:r>
            <a:endParaRPr lang="en-US" dirty="0"/>
          </a:p>
          <a:p>
            <a:r>
              <a:rPr lang="en-US" dirty="0">
                <a:hlinkClick r:id="rId3"/>
              </a:rPr>
              <a:t>https://www.tensorflow.org/api_docs/python/tf/keras/losses?version=nightly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Regularization loss (L1, L2)</a:t>
            </a:r>
          </a:p>
          <a:p>
            <a:r>
              <a:rPr lang="en-US" dirty="0"/>
              <a:t>Large models usually have multiple loss</a:t>
            </a:r>
          </a:p>
          <a:p>
            <a:endParaRPr lang="en-C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8D53DD-7E64-284A-8A20-50343EA3E5D7}"/>
              </a:ext>
            </a:extLst>
          </p:cNvPr>
          <p:cNvSpPr txBox="1"/>
          <p:nvPr/>
        </p:nvSpPr>
        <p:spPr>
          <a:xfrm>
            <a:off x="753761" y="5438984"/>
            <a:ext cx="70309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32629"/>
                </a:solidFill>
                <a:effectLst/>
                <a:latin typeface="-apple-system"/>
              </a:rPr>
              <a:t>Mask R-CNN combines the loss of classification, localization and segmentation mask: L=</a:t>
            </a:r>
            <a:r>
              <a:rPr lang="en-US" b="0" i="0" dirty="0" err="1">
                <a:solidFill>
                  <a:srgbClr val="232629"/>
                </a:solidFill>
                <a:effectLst/>
                <a:latin typeface="-apple-system"/>
              </a:rPr>
              <a:t>Lcls+Lbox+Lmask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15375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86652B-A29B-764B-A4FA-5A8CF73E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86" y="2001794"/>
            <a:ext cx="8757228" cy="30828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E09DC9-2DB1-9F45-BFF7-E0FD9A10F0A2}"/>
              </a:ext>
            </a:extLst>
          </p:cNvPr>
          <p:cNvSpPr txBox="1"/>
          <p:nvPr/>
        </p:nvSpPr>
        <p:spPr>
          <a:xfrm>
            <a:off x="193386" y="2001794"/>
            <a:ext cx="1283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Mask RCNN</a:t>
            </a:r>
          </a:p>
        </p:txBody>
      </p:sp>
    </p:spTree>
    <p:extLst>
      <p:ext uri="{BB962C8B-B14F-4D97-AF65-F5344CB8AC3E}">
        <p14:creationId xmlns:p14="http://schemas.microsoft.com/office/powerpoint/2010/main" val="4026239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4F07-1B80-D44F-AA92-6A6348D6B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</a:t>
            </a:r>
            <a:r>
              <a:rPr lang="en-US" dirty="0"/>
              <a:t>L</a:t>
            </a:r>
            <a:r>
              <a:rPr lang="en-CN" dirty="0"/>
              <a:t>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9AA23-238B-6546-8D62-1EE010A79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Gradient decent</a:t>
            </a:r>
            <a:r>
              <a:rPr lang="en-US" dirty="0"/>
              <a:t>: </a:t>
            </a:r>
            <a:r>
              <a:rPr lang="en-CN" dirty="0"/>
              <a:t>SGD, RMSprop, ADAM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Batch learning</a:t>
            </a:r>
          </a:p>
          <a:p>
            <a:r>
              <a:rPr lang="en-US" dirty="0"/>
              <a:t>Backprop and chain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6A35723-49E1-E04D-9B26-C92310CD107F}"/>
                  </a:ext>
                </a:extLst>
              </p:cNvPr>
              <p:cNvSpPr txBox="1"/>
              <p:nvPr/>
            </p:nvSpPr>
            <p:spPr>
              <a:xfrm>
                <a:off x="3213889" y="2529839"/>
                <a:ext cx="1940403" cy="5267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f>
                        <m:fPr>
                          <m:ctrlPr>
                            <a:rPr lang="en-C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</m:oMath>
                  </m:oMathPara>
                </a14:m>
                <a:endParaRPr lang="en-CN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6A35723-49E1-E04D-9B26-C92310CD10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3889" y="2529839"/>
                <a:ext cx="1940403" cy="52674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039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4F07-1B80-D44F-AA92-6A6348D6B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</a:t>
            </a:r>
            <a:r>
              <a:rPr lang="en-US" dirty="0"/>
              <a:t>L</a:t>
            </a:r>
            <a:r>
              <a:rPr lang="en-CN" dirty="0"/>
              <a:t>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9AA23-238B-6546-8D62-1EE010A79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15" y="1539459"/>
            <a:ext cx="8180070" cy="643691"/>
          </a:xfrm>
        </p:spPr>
        <p:txBody>
          <a:bodyPr>
            <a:normAutofit/>
          </a:bodyPr>
          <a:lstStyle/>
          <a:p>
            <a:r>
              <a:rPr lang="en-US" dirty="0"/>
              <a:t>Backprop is 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Reverse-mode automatic differentiation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C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78415E-616F-CDBB-99C4-06FD125AC82D}"/>
              </a:ext>
            </a:extLst>
          </p:cNvPr>
          <p:cNvSpPr txBox="1"/>
          <p:nvPr/>
        </p:nvSpPr>
        <p:spPr>
          <a:xfrm>
            <a:off x="5405171" y="6011820"/>
            <a:ext cx="37388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dirty="0"/>
              <a:t>Further reading:</a:t>
            </a:r>
          </a:p>
          <a:p>
            <a:pPr marL="0" indent="0">
              <a:buNone/>
            </a:pPr>
            <a:r>
              <a:rPr lang="en-US" sz="1200" dirty="0"/>
              <a:t>https://en.wikipedia.org/wiki/Automatic_differentiation</a:t>
            </a:r>
          </a:p>
          <a:p>
            <a:pPr marL="0" indent="0">
              <a:buNone/>
            </a:pPr>
            <a:r>
              <a:rPr lang="en-US" sz="1200" dirty="0"/>
              <a:t>Build your own: https://sidsite.com/posts/autodiff/</a:t>
            </a:r>
            <a:endParaRPr lang="en-CN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ED4B14-B73F-35E0-6F99-9D1E5E09ED3A}"/>
              </a:ext>
            </a:extLst>
          </p:cNvPr>
          <p:cNvSpPr txBox="1"/>
          <p:nvPr/>
        </p:nvSpPr>
        <p:spPr>
          <a:xfrm>
            <a:off x="315685" y="2376349"/>
            <a:ext cx="91222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forward accumulation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(also called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bottom-up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forward mode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or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tangent mode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reverse accumulation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(also called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top-down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reverse mode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or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adjoint mode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CAD5B6-248F-7DBA-9B1A-465EA21132BD}"/>
              </a:ext>
            </a:extLst>
          </p:cNvPr>
          <p:cNvSpPr txBox="1"/>
          <p:nvPr/>
        </p:nvSpPr>
        <p:spPr>
          <a:xfrm>
            <a:off x="628650" y="3429000"/>
            <a:ext cx="3374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simple example:</a:t>
            </a:r>
          </a:p>
        </p:txBody>
      </p:sp>
    </p:spTree>
    <p:extLst>
      <p:ext uri="{BB962C8B-B14F-4D97-AF65-F5344CB8AC3E}">
        <p14:creationId xmlns:p14="http://schemas.microsoft.com/office/powerpoint/2010/main" val="223839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4F07-1B80-D44F-AA92-6A6348D6B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</a:t>
            </a:r>
            <a:r>
              <a:rPr lang="en-US" dirty="0"/>
              <a:t>L</a:t>
            </a:r>
            <a:r>
              <a:rPr lang="en-CN" dirty="0"/>
              <a:t>earning algorithm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78415E-616F-CDBB-99C4-06FD125AC82D}"/>
              </a:ext>
            </a:extLst>
          </p:cNvPr>
          <p:cNvSpPr txBox="1"/>
          <p:nvPr/>
        </p:nvSpPr>
        <p:spPr>
          <a:xfrm>
            <a:off x="5024171" y="6022705"/>
            <a:ext cx="37388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dirty="0"/>
              <a:t>Further reading:</a:t>
            </a:r>
          </a:p>
          <a:p>
            <a:pPr marL="0" indent="0">
              <a:buNone/>
            </a:pPr>
            <a:r>
              <a:rPr lang="en-US" sz="1200" dirty="0"/>
              <a:t>https://en.wikipedia.org/wiki/Automatic_differentiation</a:t>
            </a:r>
          </a:p>
          <a:p>
            <a:pPr marL="0" indent="0">
              <a:buNone/>
            </a:pPr>
            <a:r>
              <a:rPr lang="en-US" sz="1200" dirty="0"/>
              <a:t>Build your own: https://sidsite.com/posts/autodiff/</a:t>
            </a:r>
            <a:endParaRPr lang="en-CN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CAD5B6-248F-7DBA-9B1A-465EA21132BD}"/>
              </a:ext>
            </a:extLst>
          </p:cNvPr>
          <p:cNvSpPr txBox="1"/>
          <p:nvPr/>
        </p:nvSpPr>
        <p:spPr>
          <a:xfrm>
            <a:off x="628650" y="1701575"/>
            <a:ext cx="3374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more complicated example: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652F94-5ADF-17A8-235B-1545D0EB7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135" y="2457173"/>
            <a:ext cx="5098865" cy="260468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74909B1-8392-8BD6-E5D8-B70310E98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13" y="4182520"/>
            <a:ext cx="971550" cy="53975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3704907-1A14-E9EA-7B07-2D44361B9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13" y="5015919"/>
            <a:ext cx="2917372" cy="71504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8975F42-3EBA-A88F-E6CE-E7EEFF1686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213" y="2405194"/>
            <a:ext cx="1843883" cy="144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574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1949</TotalTime>
  <Words>742</Words>
  <Application>Microsoft Macintosh PowerPoint</Application>
  <PresentationFormat>On-screen Show (4:3)</PresentationFormat>
  <Paragraphs>103</Paragraphs>
  <Slides>31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-apple-system</vt:lpstr>
      <vt:lpstr>Harding</vt:lpstr>
      <vt:lpstr>Aptos</vt:lpstr>
      <vt:lpstr>Arial</vt:lpstr>
      <vt:lpstr>Calibri</vt:lpstr>
      <vt:lpstr>Calibri Light</vt:lpstr>
      <vt:lpstr>Cambria Math</vt:lpstr>
      <vt:lpstr>Times New Roman</vt:lpstr>
      <vt:lpstr>Office Theme</vt:lpstr>
      <vt:lpstr>Digging into Deep Learning</vt:lpstr>
      <vt:lpstr>4 components of DL</vt:lpstr>
      <vt:lpstr>1. Data pipline</vt:lpstr>
      <vt:lpstr>2. Network structure</vt:lpstr>
      <vt:lpstr>3. Loss function</vt:lpstr>
      <vt:lpstr>PowerPoint Presentation</vt:lpstr>
      <vt:lpstr>4. Learning algorithm</vt:lpstr>
      <vt:lpstr>4. Learning algorithm</vt:lpstr>
      <vt:lpstr>4. Learning algorithm</vt:lpstr>
      <vt:lpstr>4. Learning algorithm</vt:lpstr>
      <vt:lpstr>NeuroAI</vt:lpstr>
      <vt:lpstr>PowerPoint Presentation</vt:lpstr>
      <vt:lpstr>PowerPoint Presentation</vt:lpstr>
      <vt:lpstr>PowerPoint Presentation</vt:lpstr>
      <vt:lpstr>Encoding Models</vt:lpstr>
      <vt:lpstr>Representational Similarity Analysis</vt:lpstr>
      <vt:lpstr>Representational Similarity Analysis</vt:lpstr>
      <vt:lpstr>Representational Similarity Analysis</vt:lpstr>
      <vt:lpstr>Representational Similarity Analysis</vt:lpstr>
      <vt:lpstr>PowerPoint Presentation</vt:lpstr>
      <vt:lpstr>Behavioral agreement </vt:lpstr>
      <vt:lpstr>Behavioral agreement </vt:lpstr>
      <vt:lpstr>PowerPoint Presentation</vt:lpstr>
      <vt:lpstr>In-silico electrophysiology</vt:lpstr>
      <vt:lpstr>In-silico electrophysiology</vt:lpstr>
      <vt:lpstr>In-silico electrophysiology</vt:lpstr>
      <vt:lpstr>In-silico electrophysiology</vt:lpstr>
      <vt:lpstr>In-silico electrophysiology</vt:lpstr>
      <vt:lpstr>Feature visualization</vt:lpstr>
      <vt:lpstr>Feature visualization</vt:lpstr>
      <vt:lpstr>In-silico electrophysiology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Digging into Deep Learning</dc:title>
  <dc:creator>Pan, Xu</dc:creator>
  <cp:lastModifiedBy>Pan, Xu</cp:lastModifiedBy>
  <cp:revision>36</cp:revision>
  <dcterms:created xsi:type="dcterms:W3CDTF">2023-03-01T19:08:46Z</dcterms:created>
  <dcterms:modified xsi:type="dcterms:W3CDTF">2024-02-27T17:28:07Z</dcterms:modified>
</cp:coreProperties>
</file>

<file path=docProps/thumbnail.jpeg>
</file>